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66" r:id="rId4"/>
    <p:sldId id="261" r:id="rId5"/>
    <p:sldId id="262" r:id="rId6"/>
    <p:sldId id="263" r:id="rId7"/>
    <p:sldId id="267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3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29.06.2021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00B0F0"/>
                </a:solidFill>
              </a:rPr>
              <a:t>Муниципальное бюджетное дошкольное образовательное учреждение «Детский сад №28»</a:t>
            </a:r>
            <a:endParaRPr lang="ru-RU" sz="2400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rgbClr val="00B050"/>
                </a:solidFill>
              </a:rPr>
              <a:t>Отчет о реализации </a:t>
            </a:r>
            <a:r>
              <a:rPr lang="ru-RU" sz="3600" b="1" dirty="0" err="1" smtClean="0">
                <a:solidFill>
                  <a:srgbClr val="00B050"/>
                </a:solidFill>
              </a:rPr>
              <a:t>лин</a:t>
            </a:r>
            <a:r>
              <a:rPr lang="ru-RU" sz="3600" b="1" dirty="0" smtClean="0">
                <a:solidFill>
                  <a:srgbClr val="00B050"/>
                </a:solidFill>
              </a:rPr>
              <a:t>-проекта: «Оптимизация процесса внесения и обработки данных в электронное портфолио педагога»</a:t>
            </a:r>
          </a:p>
          <a:p>
            <a:pPr algn="ctr"/>
            <a:endParaRPr lang="ru-RU" dirty="0" smtClean="0">
              <a:solidFill>
                <a:srgbClr val="00B050"/>
              </a:solidFill>
            </a:endParaRPr>
          </a:p>
          <a:p>
            <a:pPr algn="ctr"/>
            <a:endParaRPr lang="ru-RU" dirty="0" smtClean="0">
              <a:solidFill>
                <a:srgbClr val="00B050"/>
              </a:solidFill>
            </a:endParaRPr>
          </a:p>
          <a:p>
            <a:pPr algn="ctr"/>
            <a:endParaRPr lang="ru-RU" dirty="0" smtClean="0">
              <a:solidFill>
                <a:srgbClr val="00B050"/>
              </a:solidFill>
            </a:endParaRPr>
          </a:p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0BD0D9"/>
              </a:buClr>
            </a:pPr>
            <a:r>
              <a:rPr lang="ru-RU" dirty="0">
                <a:solidFill>
                  <a:srgbClr val="00B050"/>
                </a:solidFill>
              </a:rPr>
              <a:t>Заказчик проекта:</a:t>
            </a:r>
          </a:p>
          <a:p>
            <a:pPr lvl="0">
              <a:buClr>
                <a:srgbClr val="0BD0D9"/>
              </a:buClr>
              <a:buNone/>
            </a:pPr>
            <a:r>
              <a:rPr lang="ru-RU" dirty="0">
                <a:solidFill>
                  <a:prstClr val="black"/>
                </a:solidFill>
              </a:rPr>
              <a:t>Заведующий МБДОУ «ДС №28</a:t>
            </a:r>
            <a:r>
              <a:rPr lang="ru-RU" dirty="0" smtClean="0">
                <a:solidFill>
                  <a:prstClr val="black"/>
                </a:solidFill>
              </a:rPr>
              <a:t>» </a:t>
            </a:r>
            <a:r>
              <a:rPr lang="ru-RU" dirty="0" err="1" smtClean="0">
                <a:solidFill>
                  <a:prstClr val="black"/>
                </a:solidFill>
              </a:rPr>
              <a:t>Туралёва</a:t>
            </a:r>
            <a:r>
              <a:rPr lang="ru-RU" dirty="0" smtClean="0">
                <a:solidFill>
                  <a:prstClr val="black"/>
                </a:solidFill>
              </a:rPr>
              <a:t> Юлия Геннадьевна</a:t>
            </a:r>
            <a:endParaRPr lang="ru-RU" dirty="0">
              <a:solidFill>
                <a:prstClr val="black"/>
              </a:solidFill>
            </a:endParaRPr>
          </a:p>
          <a:p>
            <a:pPr lvl="0">
              <a:buClr>
                <a:srgbClr val="0BD0D9"/>
              </a:buClr>
            </a:pPr>
            <a:r>
              <a:rPr lang="ru-RU" dirty="0">
                <a:solidFill>
                  <a:srgbClr val="00B050"/>
                </a:solidFill>
              </a:rPr>
              <a:t>Исполнители:</a:t>
            </a:r>
          </a:p>
          <a:p>
            <a:pPr lvl="0">
              <a:buClr>
                <a:srgbClr val="0BD0D9"/>
              </a:buClr>
              <a:buNone/>
            </a:pPr>
            <a:r>
              <a:rPr lang="ru-RU" dirty="0" err="1">
                <a:solidFill>
                  <a:prstClr val="black"/>
                </a:solidFill>
              </a:rPr>
              <a:t>Трушнина</a:t>
            </a:r>
            <a:r>
              <a:rPr lang="ru-RU" dirty="0">
                <a:solidFill>
                  <a:prstClr val="black"/>
                </a:solidFill>
              </a:rPr>
              <a:t> Любовь Владимировна – старший воспитатель</a:t>
            </a:r>
          </a:p>
          <a:p>
            <a:pPr lvl="0">
              <a:buClr>
                <a:srgbClr val="0BD0D9"/>
              </a:buClr>
              <a:buNone/>
            </a:pPr>
            <a:r>
              <a:rPr lang="ru-RU" dirty="0">
                <a:solidFill>
                  <a:prstClr val="black"/>
                </a:solidFill>
              </a:rPr>
              <a:t>Нефедова Елена Владимировна – воспитатель</a:t>
            </a:r>
          </a:p>
          <a:p>
            <a:pPr lvl="0">
              <a:buClr>
                <a:srgbClr val="0BD0D9"/>
              </a:buClr>
              <a:buNone/>
            </a:pPr>
            <a:r>
              <a:rPr lang="ru-RU" dirty="0">
                <a:solidFill>
                  <a:prstClr val="black"/>
                </a:solidFill>
              </a:rPr>
              <a:t>Мальченко Василина Анатольевна - воспитатель</a:t>
            </a:r>
          </a:p>
          <a:p>
            <a:pPr lvl="0">
              <a:buClr>
                <a:srgbClr val="0BD0D9"/>
              </a:buClr>
            </a:pPr>
            <a:endParaRPr lang="ru-RU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Цели проекта: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1.Сокращение времени на поиск электронных адресов педагогов </a:t>
            </a:r>
          </a:p>
          <a:p>
            <a:r>
              <a:rPr lang="ru-RU" dirty="0" smtClean="0"/>
              <a:t>2.Сокращение времени на приобретение бумаги для бумажного варианта портфолио, папок, скоросшивателей</a:t>
            </a:r>
          </a:p>
          <a:p>
            <a:r>
              <a:rPr lang="ru-RU" dirty="0" smtClean="0"/>
              <a:t>3.Сокращение времени на распечатывание документов портфолио</a:t>
            </a:r>
          </a:p>
          <a:p>
            <a:r>
              <a:rPr lang="ru-RU" dirty="0" smtClean="0"/>
              <a:t>4.Сокращение времени на внесение данных в портфолио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2487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Этапы и сроки реализации мероприятий проекта: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>
              <a:lnSpc>
                <a:spcPct val="107000"/>
              </a:lnSpc>
              <a:buClr>
                <a:srgbClr val="0BD0D9"/>
              </a:buClr>
            </a:pP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 Согласование паспорта 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лин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-проекта- «14» 01.2021 г.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Clr>
                <a:srgbClr val="0BD0D9"/>
              </a:buClr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2. Картирование текущего состояния (с «01» февраля 2021 г.  по «15» февраля 2021 г.)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Clr>
                <a:srgbClr val="0BD0D9"/>
              </a:buClr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3. Анализ проблем и потерь (с «16» февраля 2021 г.  по «26» февраля 2021 г.)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Clr>
                <a:srgbClr val="0BD0D9"/>
              </a:buClr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4. Составление карты целевого состояния (с «01» марта 2021 г.  по «15» марта 2021 г.)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Clr>
                <a:srgbClr val="0BD0D9"/>
              </a:buClr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5. Разработка плана мероприятий (с «16» марта 2021 г.  по «31» марта 2021 г.)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Clr>
                <a:srgbClr val="0BD0D9"/>
              </a:buClr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6. Защита плана мероприятий (с «05» апреля 2021 г. по «16» апреля 2021 г.)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Clr>
                <a:srgbClr val="0BD0D9"/>
              </a:buClr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7. Внедрение улучшений (с «19» апреля 2021 г.  по «29» апреля 2021 г.)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Clr>
                <a:srgbClr val="0BD0D9"/>
              </a:buClr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8. Мониторинг результатов (с «04» мая 2021 г.  по «18» мая 2021 г.)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Clr>
                <a:srgbClr val="0BD0D9"/>
              </a:buClr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9. Закрытие 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лин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-проекта («31» мая 2021 г.)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Clr>
                <a:srgbClr val="0BD0D9"/>
              </a:buClr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10. Мониторинг стабильности достигнутых результатов (с «01» июня 2021 г.</a:t>
            </a:r>
            <a:b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 «30» июня 2021 г.)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buClr>
                <a:srgbClr val="0BD0D9"/>
              </a:buClr>
            </a:pPr>
            <a:endParaRPr lang="ru-RU" sz="1600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79512" y="116632"/>
            <a:ext cx="8136904" cy="1368152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Картирование текущего состояния процесса «Создание электронного портфолио педагога  ДОУ»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41464" y="1487949"/>
            <a:ext cx="2808312" cy="92333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1. Сбор необходимых документов на бумажном носителе 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743908" y="1628800"/>
            <a:ext cx="2016224" cy="92333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2. Анализ собранных документов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228184" y="2549633"/>
            <a:ext cx="2016224" cy="92333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3. Формирование архива документов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611560" y="3593248"/>
            <a:ext cx="2160240" cy="92333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4. Систематизация документов по разделам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635896" y="3907558"/>
            <a:ext cx="1656184" cy="92333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5. Создание портфолио педагога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5940152" y="4390070"/>
            <a:ext cx="2448272" cy="175432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6.Поиск запрашиваемых документов вручную из различных архивных источников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Анализ проблем и потерь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8639531"/>
              </p:ext>
            </p:extLst>
          </p:nvPr>
        </p:nvGraphicFramePr>
        <p:xfrm>
          <a:off x="467544" y="1484784"/>
          <a:ext cx="7776864" cy="4968552"/>
        </p:xfrm>
        <a:graphic>
          <a:graphicData uri="http://schemas.openxmlformats.org/drawingml/2006/table">
            <a:tbl>
              <a:tblPr firstRow="1" bandRow="1"/>
              <a:tblGrid>
                <a:gridCol w="2928847"/>
                <a:gridCol w="3461364"/>
                <a:gridCol w="1386653"/>
              </a:tblGrid>
              <a:tr h="4830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Проблема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6" marR="76206" marT="38103" marB="38103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Способ решения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6" marR="76206" marT="38103" marB="3810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Экономия времени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6" marR="76206" marT="38103" marB="3810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814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Временные потери при скачивании и отправлении файлов. 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6" marR="76206" marT="38103" marB="38103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Подключение оптоволоконного Интернета.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6" marR="76206" marT="38103" marB="3810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2-5 минут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6" marR="76206" marT="38103" marB="381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6814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Временные потери при поиске адреса электронной почты каждого педагога.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6" marR="76206" marT="38103" marB="38103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Создание базы электронных адресов педагогов.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6" marR="76206" marT="38103" marB="3810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2-5 минут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6" marR="76206" marT="38103" marB="3810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8798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Затрата лишнего времени педагогами на изучение  не предназначенных для них документов.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6" marR="76206" marT="38103" marB="38103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Составление алгоритма внесения и обработки данных в портфолио педагога.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6" marR="76206" marT="38103" marB="3810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10-15 минут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6" marR="76206" marT="38103" marB="381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6814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Несвоевременное распечатывание необходимых документов.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6" marR="76206" marT="38103" marB="38103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Создание электронного варианта  портфолио.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6" marR="76206" marT="38103" marB="3810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10-40 минут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6" marR="76206" marT="38103" marB="381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6814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Затрата времени на приобретение  и оформление папки портфолио.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6" marR="76206" marT="38103" marB="38103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Создание электронного варианта  портфолио.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6" marR="76206" marT="38103" marB="3810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5-10 минут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6" marR="76206" marT="38103" marB="381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8798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Потеря времени при раскладывании  документов в процессе внесения данных в портфолио.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6" marR="76206" marT="38103" marB="38103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Составление алгоритма внесения и обработки данных в портфолио педагога.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6" marR="76206" marT="38103" marB="3810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2-8 минут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6" marR="76206" marT="38103" marB="381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Состояние внесения и обработки данных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1. Скачивание документов в электронную папку (старший воспитатель) 10-15 мин.</a:t>
            </a:r>
          </a:p>
          <a:p>
            <a:r>
              <a:rPr lang="ru-RU" dirty="0" smtClean="0"/>
              <a:t>2. Рассылка документов педагогам (старший воспитатель) 10-15мин</a:t>
            </a:r>
          </a:p>
          <a:p>
            <a:r>
              <a:rPr lang="ru-RU" dirty="0" smtClean="0"/>
              <a:t>3. Поиск нужных документов (педагог) 20-25мин.</a:t>
            </a:r>
          </a:p>
          <a:p>
            <a:r>
              <a:rPr lang="ru-RU" dirty="0" smtClean="0"/>
              <a:t>4. Печать документов (педагог) 15-20мин</a:t>
            </a:r>
          </a:p>
          <a:p>
            <a:pPr>
              <a:buNone/>
            </a:pPr>
            <a:r>
              <a:rPr lang="ru-RU" b="1" dirty="0" smtClean="0">
                <a:solidFill>
                  <a:srgbClr val="00B050"/>
                </a:solidFill>
              </a:rPr>
              <a:t>ПРОИСХОДИТ</a:t>
            </a:r>
            <a:r>
              <a:rPr lang="ru-RU" dirty="0" smtClean="0">
                <a:solidFill>
                  <a:srgbClr val="00B050"/>
                </a:solidFill>
              </a:rPr>
              <a:t>: </a:t>
            </a:r>
            <a:r>
              <a:rPr lang="ru-RU" dirty="0" smtClean="0"/>
              <a:t>затрата времени на поиски электронной почты педагогов, на приобретение папки для портфолио, на распечатку документов, на раскладывание документов в папку для портфолио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896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Внедрение улучшений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5763690"/>
              </p:ext>
            </p:extLst>
          </p:nvPr>
        </p:nvGraphicFramePr>
        <p:xfrm>
          <a:off x="457200" y="1935163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384"/>
                <a:gridCol w="1944216"/>
                <a:gridCol w="1368152"/>
                <a:gridCol w="1803648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Проблема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Причина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Документы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Исполнитель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затрата времени на поиски электронной почты педагогов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Нет базы электронных адресов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Создание базы электронных</a:t>
                      </a:r>
                      <a:r>
                        <a:rPr lang="ru-RU" sz="1200" baseline="0" dirty="0" smtClean="0"/>
                        <a:t> адресов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База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электронных</a:t>
                      </a:r>
                      <a:r>
                        <a:rPr lang="ru-RU" sz="1200" baseline="0" dirty="0" smtClean="0"/>
                        <a:t> адресов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Старший воспитатель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затрата времени на приобретение папки для портфолио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Нет электронного </a:t>
                      </a:r>
                      <a:r>
                        <a:rPr lang="ru-RU" sz="1200" dirty="0" err="1" smtClean="0"/>
                        <a:t>портфолио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Создание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электронного </a:t>
                      </a:r>
                      <a:r>
                        <a:rPr lang="ru-RU" sz="1200" dirty="0" err="1" smtClean="0"/>
                        <a:t>портфолио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Электронное </a:t>
                      </a:r>
                      <a:r>
                        <a:rPr lang="ru-RU" sz="1200" dirty="0" err="1" smtClean="0"/>
                        <a:t>портфолио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Старший</a:t>
                      </a:r>
                      <a:r>
                        <a:rPr lang="ru-RU" sz="1200" baseline="0" dirty="0" smtClean="0"/>
                        <a:t> воспитатель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затрата времени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на распечатку документов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Нет электронного </a:t>
                      </a:r>
                      <a:r>
                        <a:rPr lang="ru-RU" sz="1200" dirty="0" err="1" smtClean="0"/>
                        <a:t>портфолио</a:t>
                      </a:r>
                      <a:endParaRPr lang="ru-RU" sz="1200" dirty="0" smtClean="0"/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Создание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электронного </a:t>
                      </a:r>
                      <a:r>
                        <a:rPr lang="ru-RU" sz="1200" dirty="0" err="1" smtClean="0"/>
                        <a:t>портфолио</a:t>
                      </a:r>
                      <a:endParaRPr lang="ru-RU" sz="1200" dirty="0" smtClean="0"/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Электронное </a:t>
                      </a:r>
                      <a:r>
                        <a:rPr lang="ru-RU" sz="1200" dirty="0" err="1" smtClean="0"/>
                        <a:t>портфолио</a:t>
                      </a:r>
                      <a:endParaRPr lang="ru-RU" sz="1200" dirty="0" smtClean="0"/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Старший</a:t>
                      </a:r>
                      <a:r>
                        <a:rPr lang="ru-RU" sz="1200" baseline="0" dirty="0" smtClean="0"/>
                        <a:t> воспитатель</a:t>
                      </a:r>
                      <a:endParaRPr lang="ru-RU" sz="1200" dirty="0" smtClean="0"/>
                    </a:p>
                    <a:p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r>
                        <a:rPr lang="ru-RU" sz="1200" dirty="0" smtClean="0"/>
                        <a:t>затрата времени на раскладывание документов в папку для </a:t>
                      </a:r>
                      <a:r>
                        <a:rPr lang="ru-RU" sz="1200" dirty="0" err="1" smtClean="0"/>
                        <a:t>портфолио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Большое количество бумаги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Разработка шагов заполнения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err="1" smtClean="0"/>
                        <a:t>портфолио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Схема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шагов заполнения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err="1" smtClean="0"/>
                        <a:t>портфолио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Старший</a:t>
                      </a:r>
                      <a:r>
                        <a:rPr lang="ru-RU" sz="1200" baseline="0" dirty="0" smtClean="0"/>
                        <a:t> воспитатель</a:t>
                      </a:r>
                      <a:endParaRPr lang="ru-RU" sz="1200" dirty="0" smtClean="0"/>
                    </a:p>
                    <a:p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Мониторинг </a:t>
            </a:r>
            <a:r>
              <a:rPr lang="ru-RU" sz="5400" dirty="0" smtClean="0"/>
              <a:t>результата</a:t>
            </a: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4831400"/>
              </p:ext>
            </p:extLst>
          </p:nvPr>
        </p:nvGraphicFramePr>
        <p:xfrm>
          <a:off x="457200" y="1935163"/>
          <a:ext cx="8229600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Цель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Сократилось время на поиск электронных</a:t>
                      </a:r>
                      <a:r>
                        <a:rPr lang="ru-RU" sz="1400" baseline="0" dirty="0" smtClean="0"/>
                        <a:t> адресов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 20 мин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до 10 мин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Создана база электронных адресов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Сократилось время на приобретение папки для портфолио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 30 мин до 0 мин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Создано</a:t>
                      </a:r>
                      <a:r>
                        <a:rPr lang="ru-RU" sz="1400" baseline="0" dirty="0" smtClean="0"/>
                        <a:t> электронное портфолио педагогов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Сократилось время времени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на распечатку документов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 30 мин до 0 мин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Создано</a:t>
                      </a:r>
                      <a:r>
                        <a:rPr lang="ru-RU" sz="1400" baseline="0" dirty="0" smtClean="0"/>
                        <a:t> электронное портфолио</a:t>
                      </a:r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Сократилось время на внесение данных в электронное</a:t>
                      </a:r>
                      <a:r>
                        <a:rPr lang="ru-RU" sz="1400" baseline="0" dirty="0" smtClean="0"/>
                        <a:t> портфолио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 50 мин до 30 мин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Разработана схема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шагов заполнения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baseline="0" dirty="0" err="1" smtClean="0"/>
                        <a:t>портфолио</a:t>
                      </a:r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755576" y="5733256"/>
            <a:ext cx="468052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ИТОГО:  Было  </a:t>
            </a:r>
            <a:r>
              <a:rPr lang="ru-RU" smtClean="0"/>
              <a:t>затрачено </a:t>
            </a:r>
            <a:r>
              <a:rPr lang="ru-RU" smtClean="0"/>
              <a:t>2ч 10 </a:t>
            </a:r>
            <a:r>
              <a:rPr lang="ru-RU" dirty="0" smtClean="0"/>
              <a:t>мин</a:t>
            </a:r>
          </a:p>
          <a:p>
            <a:pPr algn="ctr"/>
            <a:r>
              <a:rPr lang="ru-RU" dirty="0" smtClean="0"/>
              <a:t>Стало </a:t>
            </a:r>
            <a:r>
              <a:rPr lang="ru-RU" dirty="0" smtClean="0"/>
              <a:t>40мин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132</TotalTime>
  <Words>700</Words>
  <Application>Microsoft Office PowerPoint</Application>
  <PresentationFormat>Экран (4:3)</PresentationFormat>
  <Paragraphs>111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Муниципальное бюджетное дошкольное образовательное учреждение «Детский сад №28»</vt:lpstr>
      <vt:lpstr>Презентация PowerPoint</vt:lpstr>
      <vt:lpstr>Цели проекта: </vt:lpstr>
      <vt:lpstr>Этапы и сроки реализации мероприятий проекта:</vt:lpstr>
      <vt:lpstr>Презентация PowerPoint</vt:lpstr>
      <vt:lpstr>Анализ проблем и потерь </vt:lpstr>
      <vt:lpstr>Состояние внесения и обработки данных</vt:lpstr>
      <vt:lpstr>Внедрение улучшений</vt:lpstr>
      <vt:lpstr>Мониторинг результата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образовательное учреждение «Детский сад №28»</dc:title>
  <dc:creator>User</dc:creator>
  <cp:lastModifiedBy>User</cp:lastModifiedBy>
  <cp:revision>18</cp:revision>
  <dcterms:created xsi:type="dcterms:W3CDTF">2021-06-29T04:31:02Z</dcterms:created>
  <dcterms:modified xsi:type="dcterms:W3CDTF">2021-06-29T08:42:45Z</dcterms:modified>
</cp:coreProperties>
</file>